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8" r:id="rId4"/>
    <p:sldId id="267" r:id="rId5"/>
    <p:sldId id="268" r:id="rId6"/>
    <p:sldId id="269" r:id="rId7"/>
    <p:sldId id="270" r:id="rId8"/>
    <p:sldId id="271" r:id="rId9"/>
    <p:sldId id="273" r:id="rId10"/>
    <p:sldId id="27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Exo 2 Medium Bold" panose="020B0604020202020204" charset="-52"/>
      <p:regular r:id="rId16"/>
    </p:embeddedFont>
    <p:embeddedFont>
      <p:font typeface="Cambria Math" panose="02040503050406030204" pitchFamily="18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xo 2 Medium" panose="020B0604020202020204" charset="-5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Уравнения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2270967"/>
            <a:ext cx="18821400" cy="1168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50"/>
              </a:lnSpc>
              <a:spcBef>
                <a:spcPct val="0"/>
              </a:spcBef>
            </a:pPr>
            <a:r>
              <a:rPr lang="ru-RU" sz="12500" u="none" dirty="0" smtClean="0">
                <a:solidFill>
                  <a:srgbClr val="FF4647"/>
                </a:solidFill>
                <a:latin typeface="Exo 2 Medium Bold"/>
              </a:rPr>
              <a:t>Раскрываем скобки!</a:t>
            </a:r>
            <a:endParaRPr lang="en-US" sz="125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8" name="Прямоугольник 7"/>
          <p:cNvSpPr/>
          <p:nvPr/>
        </p:nvSpPr>
        <p:spPr>
          <a:xfrm>
            <a:off x="2514600" y="4152900"/>
            <a:ext cx="9144000" cy="16825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i="1" spc="240" dirty="0" smtClean="0">
                <a:solidFill>
                  <a:srgbClr val="383838"/>
                </a:solidFill>
                <a:latin typeface="Exo 2 Medium"/>
              </a:rPr>
              <a:t>3(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+ 10</a:t>
            </a:r>
            <a:r>
              <a:rPr lang="ru-RU" sz="3200" i="1" spc="240" dirty="0" smtClean="0">
                <a:solidFill>
                  <a:srgbClr val="383838"/>
                </a:solidFill>
                <a:latin typeface="Exo 2 Medium"/>
              </a:rPr>
              <a:t>)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 = 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6(x - 5) = 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11(x + 4) = 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10(x + 8) = </a:t>
            </a:r>
            <a:endParaRPr lang="ru-RU" sz="3200" i="1" spc="240" dirty="0" smtClean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05000" y="6972300"/>
            <a:ext cx="14706600" cy="1284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При раскрытии скобок КАЖДОЕ из чисел умножается на число за скобками. </a:t>
            </a:r>
          </a:p>
          <a:p>
            <a:pPr>
              <a:lnSpc>
                <a:spcPts val="3120"/>
              </a:lnSpc>
            </a:pP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При этом знаки перед числами сохраняются</a:t>
            </a:r>
            <a:endParaRPr lang="en-US" sz="32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7357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516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b="1" spc="240" dirty="0" smtClean="0">
                <a:solidFill>
                  <a:srgbClr val="383838"/>
                </a:solidFill>
                <a:latin typeface="Exo 2 Medium"/>
              </a:rPr>
              <a:t>Уравнение</a:t>
            </a: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 – это равенство с неизвестным числом. Неизвестное число обозначают латинской буквой</a:t>
            </a:r>
          </a:p>
          <a:p>
            <a:pPr>
              <a:lnSpc>
                <a:spcPts val="3120"/>
              </a:lnSpc>
            </a:pPr>
            <a:endParaRPr lang="ru-RU" sz="32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12 + x = 16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13 – y = 10</a:t>
            </a:r>
          </a:p>
          <a:p>
            <a:pPr>
              <a:lnSpc>
                <a:spcPts val="3120"/>
              </a:lnSpc>
            </a:pPr>
            <a:r>
              <a:rPr lang="en-US" sz="3200" i="1" spc="240" dirty="0">
                <a:solidFill>
                  <a:srgbClr val="383838"/>
                </a:solidFill>
                <a:latin typeface="Exo 2 Medium"/>
              </a:rPr>
              <a:t>a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 + a = 12</a:t>
            </a:r>
          </a:p>
          <a:p>
            <a:pPr>
              <a:lnSpc>
                <a:spcPts val="3120"/>
              </a:lnSpc>
            </a:pPr>
            <a:endParaRPr lang="en-US" sz="32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3200" b="1" spc="240" dirty="0" smtClean="0">
                <a:solidFill>
                  <a:srgbClr val="383838"/>
                </a:solidFill>
                <a:latin typeface="Exo 2 Medium"/>
              </a:rPr>
              <a:t>Решить уравнение</a:t>
            </a: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 – найти значение неизвестного числа, при котором равенство будет верным</a:t>
            </a:r>
          </a:p>
          <a:p>
            <a:pPr>
              <a:lnSpc>
                <a:spcPts val="3120"/>
              </a:lnSpc>
            </a:pPr>
            <a:endParaRPr lang="ru-RU" sz="32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3200" i="1" spc="240" dirty="0" smtClean="0">
                <a:solidFill>
                  <a:srgbClr val="383838"/>
                </a:solidFill>
                <a:latin typeface="Exo 2 Medium"/>
              </a:rPr>
              <a:t>12 +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= 16 → x = 4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13 – y = 10 → y = 3</a:t>
            </a:r>
          </a:p>
          <a:p>
            <a:pPr>
              <a:lnSpc>
                <a:spcPts val="3120"/>
              </a:lnSpc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a + a = 12 → a = 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35255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Что такое уравнение?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9943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5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Решите следующие уравнения:</a:t>
            </a:r>
          </a:p>
          <a:p>
            <a:pPr>
              <a:lnSpc>
                <a:spcPts val="3120"/>
              </a:lnSpc>
            </a:pPr>
            <a:endParaRPr lang="ru-RU" sz="3200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+ 15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17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, x + 15 – 15 = 17 – 15, x = 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9 +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11, x + 9 – 9 = 11 – 9, x = 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18 +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29, 18 + x – 18 = 29 – 18, x = 11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+ 33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35, x + 33 – 33 = 35 – 33, x = 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– 8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9, x – 8 + 8 = 9 + 8, x = 17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- 4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8, x – 4 + 4 = 8 + 4, x = 12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>
                <a:solidFill>
                  <a:srgbClr val="383838"/>
                </a:solidFill>
                <a:latin typeface="Exo 2 Medium"/>
              </a:rPr>
              <a:t>x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 - 5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12, x – 5 + 5 = 12 + 5, x = 17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- 10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11, x – 10 + 10 = 11 + 10, x = 21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3200" i="1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+ 15 = 36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600" i="1" spc="240" dirty="0" smtClean="0">
                <a:solidFill>
                  <a:srgbClr val="383838"/>
                </a:solidFill>
                <a:latin typeface="Exo 2 Medium"/>
              </a:rPr>
              <a:t>X + 15 – 15 = 36 – 15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600" i="1" spc="240" dirty="0" smtClean="0">
                <a:solidFill>
                  <a:srgbClr val="383838"/>
                </a:solidFill>
                <a:latin typeface="Exo 2 Medium"/>
              </a:rPr>
              <a:t>X = 21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3600" i="1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600" i="1" spc="240" dirty="0" smtClean="0">
                <a:solidFill>
                  <a:srgbClr val="383838"/>
                </a:solidFill>
                <a:latin typeface="Exo 2 Medium"/>
              </a:rPr>
              <a:t>X – 5 = 8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600" i="1" spc="240" dirty="0" smtClean="0">
                <a:solidFill>
                  <a:srgbClr val="383838"/>
                </a:solidFill>
                <a:latin typeface="Exo 2 Medium"/>
              </a:rPr>
              <a:t>X – 5 + 5 = 8 + 5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600" i="1" spc="240" dirty="0" smtClean="0">
                <a:solidFill>
                  <a:srgbClr val="383838"/>
                </a:solidFill>
                <a:latin typeface="Exo 2 Medium"/>
              </a:rPr>
              <a:t>X = 13</a:t>
            </a:r>
            <a:endParaRPr lang="en-US" sz="3600" i="1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596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Решите следующие уравнения:</a:t>
            </a:r>
          </a:p>
          <a:p>
            <a:pPr>
              <a:lnSpc>
                <a:spcPts val="3120"/>
              </a:lnSpc>
            </a:pPr>
            <a:endParaRPr lang="ru-RU" sz="3200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8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4, 8 – x + x = 4 + x, 8 = 4 + x, x + 4 – 4 = 8 – 4, x = 4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16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5, 16 – x + x = 5 + x, x + 5 = 16, x + 5 – 5 = 16 – 5, x = 11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23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11, 23 – x + x = 11 + x, 11 + x = 23, x + 11 – 11 = 23 – 11 = 12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10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10, 10 – x + x = 10 + x, 10 = 10 + x, 10 + x – 10 = 10 – 10, x = 0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11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2, 11 – x + x = 2 + x, 11 = 2 + x, x = 11 – 2 = 9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40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4, 40 – x + x = 4 + x, 40 = 4 + x, x + 4 – 4 = 40 – 4, x = 36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15 – x 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6, 15 – x + x = 6 + x, 15 = 6 + x, 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endParaRPr lang="en-US" sz="3200" i="1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15 = 6 + x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+ 6 = 15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+ 6 – 6 = 15 – 6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= 15 – 6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X = 9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43654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7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3200" spc="240" dirty="0" smtClean="0">
                <a:solidFill>
                  <a:srgbClr val="383838"/>
                </a:solidFill>
                <a:latin typeface="Exo 2 Medium"/>
              </a:rPr>
              <a:t>Решите следующие уравнения:</a:t>
            </a:r>
          </a:p>
          <a:p>
            <a:pPr>
              <a:lnSpc>
                <a:spcPts val="3120"/>
              </a:lnSpc>
            </a:pPr>
            <a:endParaRPr lang="ru-RU" sz="3200" spc="240" dirty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3 * x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6, 3 * x / 3 = 6 / 3, x = 2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3 * x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15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, 3 * x / 3 = 15 / 3, x = 5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5 * x = 15, 5 * x / 5 = 15 / 5, x = 3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 * x = 16, 4 * x / 4 = 16 / 4, x = 4</a:t>
            </a: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>
                <a:solidFill>
                  <a:srgbClr val="383838"/>
                </a:solidFill>
                <a:latin typeface="Exo 2 Medium"/>
              </a:rPr>
              <a:t>7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 * x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28, 7 * x / 7 = 28 / 7, x = 4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6 * x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6, 6 * x / 6 = 6 / 6, x = 1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en-US" sz="3200" i="1" spc="240" dirty="0">
                <a:solidFill>
                  <a:srgbClr val="383838"/>
                </a:solidFill>
                <a:latin typeface="Exo 2 Medium"/>
              </a:rPr>
              <a:t>4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* x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= </a:t>
            </a:r>
            <a:r>
              <a:rPr lang="en-US" sz="3200" i="1" spc="240" dirty="0" smtClean="0">
                <a:solidFill>
                  <a:srgbClr val="383838"/>
                </a:solidFill>
                <a:latin typeface="Exo 2 Medium"/>
              </a:rPr>
              <a:t>12, 4 * x / 4 = 12 / 4, x = 3</a:t>
            </a:r>
            <a:endParaRPr lang="en-US" sz="3200" i="1" spc="240" dirty="0" smtClean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1083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2"/>
              <p:cNvSpPr txBox="1"/>
              <p:nvPr/>
            </p:nvSpPr>
            <p:spPr>
              <a:xfrm>
                <a:off x="1028700" y="2102432"/>
                <a:ext cx="15567660" cy="636071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:r>
                  <a:rPr lang="ru-RU" sz="3200" spc="240" dirty="0" smtClean="0">
                    <a:solidFill>
                      <a:srgbClr val="383838"/>
                    </a:solidFill>
                    <a:latin typeface="Exo 2 Medium"/>
                  </a:rPr>
                  <a:t>Решите следующие уравнения:</a:t>
                </a: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200" b="0" spc="240" dirty="0" smtClean="0">
                    <a:solidFill>
                      <a:srgbClr val="383838"/>
                    </a:solidFill>
                    <a:latin typeface="Exo 2 Medium"/>
                  </a:rPr>
                  <a:t>, x / 2 * 2 = 4 * 2, x = 8</a:t>
                </a:r>
                <a:endParaRPr lang="en-US" sz="3200" b="0" spc="240" dirty="0" smtClean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spc="240" dirty="0" smtClean="0">
                    <a:solidFill>
                      <a:srgbClr val="383838"/>
                    </a:solidFill>
                    <a:latin typeface="Exo 2 Medium"/>
                  </a:rPr>
                  <a:t>, x / 4 * 4 = 2 * 4, x = 2 * 4, x = 8</a:t>
                </a:r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3200" spc="240" dirty="0" smtClean="0">
                    <a:solidFill>
                      <a:srgbClr val="383838"/>
                    </a:solidFill>
                    <a:latin typeface="Exo 2 Medium"/>
                  </a:rPr>
                  <a:t>, x / 3 * 3 = 5 * 3, x = 15</a:t>
                </a:r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3200" spc="240" dirty="0" smtClean="0">
                    <a:solidFill>
                      <a:srgbClr val="383838"/>
                    </a:solidFill>
                    <a:latin typeface="Exo 2 Medium"/>
                  </a:rPr>
                  <a:t>x / 5 * 5 = 10 * 5, x = 50</a:t>
                </a:r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200" spc="240" dirty="0" smtClean="0">
                    <a:solidFill>
                      <a:srgbClr val="383838"/>
                    </a:solidFill>
                    <a:latin typeface="Exo 2 Medium"/>
                  </a:rPr>
                  <a:t>, x / 6 * 6 =4 * 6, x = 24</a:t>
                </a:r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:endParaRPr lang="en-US" sz="3200" b="0" spc="240" dirty="0" smtClean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02432"/>
                <a:ext cx="15567660" cy="6360716"/>
              </a:xfrm>
              <a:prstGeom prst="rect">
                <a:avLst/>
              </a:prstGeom>
              <a:blipFill>
                <a:blip r:embed="rId2"/>
                <a:stretch>
                  <a:fillRect l="-1605" t="-3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5551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1028700" y="2102432"/>
                <a:ext cx="15567660" cy="35779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:r>
                  <a:rPr lang="ru-RU" sz="3200" spc="240" dirty="0" smtClean="0">
                    <a:solidFill>
                      <a:srgbClr val="383838"/>
                    </a:solidFill>
                    <a:latin typeface="Exo 2 Medium"/>
                  </a:rPr>
                  <a:t>Решите следующие уравнения:</a:t>
                </a: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−4=6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−2=19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2=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−6=30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−20=1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02432"/>
                <a:ext cx="15567660" cy="3577903"/>
              </a:xfrm>
              <a:prstGeom prst="rect">
                <a:avLst/>
              </a:prstGeom>
              <a:blipFill>
                <a:blip r:embed="rId2"/>
                <a:stretch>
                  <a:fillRect l="-1605" t="-6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60401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5 –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теперь сложнее!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 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158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1028700" y="2102432"/>
                <a:ext cx="15567660" cy="60286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:r>
                  <a:rPr lang="ru-RU" sz="3200" spc="240" dirty="0" smtClean="0">
                    <a:solidFill>
                      <a:srgbClr val="383838"/>
                    </a:solidFill>
                    <a:latin typeface="Exo 2 Medium"/>
                  </a:rPr>
                  <a:t>Решите следующие уравнения:</a:t>
                </a: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ru-RU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ru-RU" sz="3200" b="0" i="1" spc="240" smtClean="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−4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+8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 spc="240">
                            <a:solidFill>
                              <a:srgbClr val="383838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ru-RU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02432"/>
                <a:ext cx="15567660" cy="6028638"/>
              </a:xfrm>
              <a:prstGeom prst="rect">
                <a:avLst/>
              </a:prstGeom>
              <a:blipFill>
                <a:blip r:embed="rId2"/>
                <a:stretch>
                  <a:fillRect l="-1605" t="-3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60401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6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 –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теперь сложнее!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 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47654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/>
              <p:cNvSpPr txBox="1"/>
              <p:nvPr/>
            </p:nvSpPr>
            <p:spPr>
              <a:xfrm>
                <a:off x="1028700" y="2102432"/>
                <a:ext cx="15567660" cy="35779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:r>
                  <a:rPr lang="ru-RU" sz="3200" spc="240" dirty="0" smtClean="0">
                    <a:solidFill>
                      <a:srgbClr val="383838"/>
                    </a:solidFill>
                    <a:latin typeface="Exo 2 Medium"/>
                  </a:rPr>
                  <a:t>Решите следующие уравнения:</a:t>
                </a:r>
              </a:p>
              <a:p>
                <a:pPr>
                  <a:lnSpc>
                    <a:spcPts val="3120"/>
                  </a:lnSpc>
                </a:pPr>
                <a:endParaRPr lang="ru-RU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+3=9 −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b="0" spc="240" dirty="0" smtClean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+8=10+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−4=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+3=9+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3=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 marL="457200" indent="-457200">
                  <a:lnSpc>
                    <a:spcPts val="312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 spc="24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+3=2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pc="240" smtClean="0">
                        <a:solidFill>
                          <a:srgbClr val="383838"/>
                        </a:solidFill>
                        <a:latin typeface="Cambria Math" panose="02040503050406030204" pitchFamily="18" charset="0"/>
                      </a:rPr>
                      <m:t> −7</m:t>
                    </m:r>
                  </m:oMath>
                </a14:m>
                <a:endParaRPr lang="en-US" sz="3200" spc="240" dirty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 xmlns="">
          <p:sp>
            <p:nvSpPr>
              <p:cNvPr id="2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102432"/>
                <a:ext cx="15567660" cy="3577903"/>
              </a:xfrm>
              <a:prstGeom prst="rect">
                <a:avLst/>
              </a:prstGeom>
              <a:blipFill>
                <a:blip r:embed="rId2"/>
                <a:stretch>
                  <a:fillRect l="-1605" t="-63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60401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7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– 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x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 может быть не один</a:t>
            </a:r>
            <a:r>
              <a:rPr lang="en-US" sz="8000" dirty="0" smtClean="0">
                <a:solidFill>
                  <a:srgbClr val="FF4647"/>
                </a:solidFill>
                <a:latin typeface="Exo 2 Medium Bold"/>
              </a:rPr>
              <a:t> 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485475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816</Words>
  <Application>Microsoft Office PowerPoint</Application>
  <PresentationFormat>Произвольный</PresentationFormat>
  <Paragraphs>124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Exo 2 Medium Bold</vt:lpstr>
      <vt:lpstr>Cambria Math</vt:lpstr>
      <vt:lpstr>Calibri</vt:lpstr>
      <vt:lpstr>Exo 2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12</cp:revision>
  <dcterms:created xsi:type="dcterms:W3CDTF">2006-08-16T00:00:00Z</dcterms:created>
  <dcterms:modified xsi:type="dcterms:W3CDTF">2021-11-24T06:27:27Z</dcterms:modified>
  <dc:identifier>DAD6Q3u_Waw</dc:identifier>
</cp:coreProperties>
</file>